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D73E0-BC24-4262-8E03-2FF2C3B21F45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64A0A-E24F-4A7D-96EB-6A9CD19DA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64A0A-E24F-4A7D-96EB-6A9CD19DA0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FD6FF-234A-9EEC-33F6-21761C05E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42B66-2096-8EA2-18E5-4A5509417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131B-328F-376C-CC61-7347D793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60D1F-9D4D-556C-3C46-304B915C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D6B3F-2775-C843-02E4-8885C023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0919-B244-6D19-5E85-6D4F8E6A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0CD2A-D141-DE7A-C9A5-27076FFA4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011A5-AC78-3E94-FCF6-735AAE98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CFD9A-ACD3-CE0B-3FB4-66536064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B5E0-D9DF-3448-3C09-3A4F1B9F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CAEA5F-9803-6400-D77C-5117AE70F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86A5B-6FDE-ABA3-2522-3C6AE0143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13544-D597-243F-4CCC-EDFBC2F7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59381-F920-EBF7-F323-79E3A233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184AC-5FE3-58DA-D6A7-231A40BF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1E85-A618-4DE8-6ABA-1746C11C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5B76-9786-7363-4450-C352C8699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115DA-095C-3487-71A8-26C34EB8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41E4C-2719-3437-D933-C194538D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DA6F3-741B-FDF2-DDAD-335837DB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EA2B-30C9-F11F-F8FA-17597AFD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35338-1BC2-B327-7AB7-E4A9734C0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64230-0436-3DA7-41F8-5949CDD0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B8090-8783-ACDD-B9FE-06FC132B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63EEA-9E5D-3F59-7A75-C6017332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B28C-9818-A7BF-72E2-774F121A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BF7E3-314D-B400-AED2-BFF15DEFD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12BA7-71D5-58D5-7238-1DCF37ED1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B0C74-A32B-E022-5698-D39EEEA2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EB893-0E0C-E3D3-3A52-B8E9814F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A3043-1BA4-57EA-1E91-ABA73D48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8DF9-F1F7-EAE9-FF33-7FFAA3ED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26CC0-2845-7AA6-0C5F-E7E1070F1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3CD40-72E5-DBEE-87A7-09A0A2C72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B876E9-20FD-CC94-B8BB-7BE2E0040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D81DF-3D30-1505-79BF-79B6D3CDE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37D9B1-5C32-2898-A95D-BA0CCE36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DC63F-E938-E250-5433-9E37814C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DAC3B-8D72-3BA7-0657-82FD658D7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DFBE-A613-455A-132B-0D71587C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7B333-AB49-BDF0-402D-47DF3D5D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A0DEC-3B3A-0577-A1CD-0C88B96C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6AB05-51F5-03F6-BC72-75D94C8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2D0DE-7E05-C6A5-D28C-F60501D3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D5610-F905-AAC3-60BF-3ED6E505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622BA-6EA9-3C72-B6E5-1ED19773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7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68E4-6DEB-F56A-FD7D-1F8922FE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F067-78A5-485B-0C47-AB799C63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A74CB-F0EE-7C4F-0FDE-CFA71E8A2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FE544-FB9D-0DAC-CB5E-1D58A984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69302-956B-BC51-84D0-BAF1F7F8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EA718-F192-352B-9AFA-FD3CFE80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0539-32DA-782F-03D3-DF801F8B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3FA441-F47B-B435-BC44-663DC23E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9FDFD-8069-01DB-6631-910C88DF7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BADD8-E6A3-F676-CCD4-2B30775D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4298B-3A28-A609-2F99-EB959417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A19FF-B488-8758-175B-E64A4E79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C185C-FE2E-AE5A-2DAA-FB35699C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7C2AB-9D9D-1F23-B60F-F66266EDB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BE2AE-AA9F-359A-CD10-3020FCB76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6F43-6D6F-4A8E-BFE8-D392F34ED2A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C7A2B-75B0-37CA-EDA8-E1C7B9AC2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F2317-BFD8-35A9-9581-438313908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A480E1-D2A5-283A-3F7D-DBD9AA60C57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96725" y="6642100"/>
            <a:ext cx="62706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C0 - PUBLIC</a:t>
            </a:r>
          </a:p>
        </p:txBody>
      </p:sp>
    </p:spTree>
    <p:extLst>
      <p:ext uri="{BB962C8B-B14F-4D97-AF65-F5344CB8AC3E}">
        <p14:creationId xmlns:p14="http://schemas.microsoft.com/office/powerpoint/2010/main" val="416386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28C7934-B938-F734-4196-BC6C9C123582}"/>
              </a:ext>
            </a:extLst>
          </p:cNvPr>
          <p:cNvGrpSpPr/>
          <p:nvPr/>
        </p:nvGrpSpPr>
        <p:grpSpPr>
          <a:xfrm>
            <a:off x="6640805" y="3834443"/>
            <a:ext cx="1451244" cy="2011098"/>
            <a:chOff x="2642318" y="4357830"/>
            <a:chExt cx="1451244" cy="2011098"/>
          </a:xfrm>
          <a:solidFill>
            <a:schemeClr val="bg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07A175-B97A-192C-E440-F4362079486D}"/>
                </a:ext>
              </a:extLst>
            </p:cNvPr>
            <p:cNvSpPr/>
            <p:nvPr/>
          </p:nvSpPr>
          <p:spPr>
            <a:xfrm>
              <a:off x="2642318" y="4357830"/>
              <a:ext cx="1451244" cy="441599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7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Member of the Board of Directors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Chief  Financial Officer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1BE688-1444-15CB-05ED-BA5F80A3E7E6}"/>
                </a:ext>
              </a:extLst>
            </p:cNvPr>
            <p:cNvSpPr/>
            <p:nvPr/>
          </p:nvSpPr>
          <p:spPr>
            <a:xfrm>
              <a:off x="2845987" y="5571745"/>
              <a:ext cx="1198988" cy="30166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Treasury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Department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4737C21-837F-5BA3-4DE3-617A0056DDA0}"/>
                </a:ext>
              </a:extLst>
            </p:cNvPr>
            <p:cNvSpPr/>
            <p:nvPr/>
          </p:nvSpPr>
          <p:spPr>
            <a:xfrm>
              <a:off x="2845986" y="6038579"/>
              <a:ext cx="1179336" cy="33034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Procurement &amp; Administration Department</a:t>
              </a:r>
              <a:endParaRPr kumimoji="0" lang="ka-GE" sz="6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21EBAFF-4FD9-5A87-407C-2F0ED0033D21}"/>
                </a:ext>
              </a:extLst>
            </p:cNvPr>
            <p:cNvSpPr/>
            <p:nvPr/>
          </p:nvSpPr>
          <p:spPr>
            <a:xfrm>
              <a:off x="2845987" y="5115431"/>
              <a:ext cx="1198988" cy="33034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Financial Management Department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FCF328-2EB8-A3AD-D84E-187FBEFA02FD}"/>
              </a:ext>
            </a:extLst>
          </p:cNvPr>
          <p:cNvCxnSpPr>
            <a:cxnSpLocks/>
          </p:cNvCxnSpPr>
          <p:nvPr/>
        </p:nvCxnSpPr>
        <p:spPr>
          <a:xfrm flipV="1">
            <a:off x="6232852" y="866140"/>
            <a:ext cx="1" cy="10231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616D95-E1DD-A92D-D6C6-379622315855}"/>
              </a:ext>
            </a:extLst>
          </p:cNvPr>
          <p:cNvSpPr/>
          <p:nvPr/>
        </p:nvSpPr>
        <p:spPr>
          <a:xfrm>
            <a:off x="4914386" y="2814731"/>
            <a:ext cx="2629163" cy="53743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Chairman of the Board of Directors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Chief Executive Officer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7241A2-27E9-8B86-D515-393A2D17FDC4}"/>
              </a:ext>
            </a:extLst>
          </p:cNvPr>
          <p:cNvSpPr/>
          <p:nvPr/>
        </p:nvSpPr>
        <p:spPr>
          <a:xfrm>
            <a:off x="736708" y="4567075"/>
            <a:ext cx="1277142" cy="32326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</a:rPr>
              <a:t>Organizational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</a:rPr>
              <a:t>Development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Department</a:t>
            </a:r>
            <a:r>
              <a:rPr lang="ka-GE" sz="7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AF467-21E9-105E-AD40-FE07CBBD7D6A}"/>
              </a:ext>
            </a:extLst>
          </p:cNvPr>
          <p:cNvSpPr/>
          <p:nvPr/>
        </p:nvSpPr>
        <p:spPr>
          <a:xfrm>
            <a:off x="4722828" y="5512928"/>
            <a:ext cx="1277078" cy="3034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Department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6BA90C-21CD-0F83-42F8-FBFD7739E558}"/>
              </a:ext>
            </a:extLst>
          </p:cNvPr>
          <p:cNvCxnSpPr>
            <a:cxnSpLocks/>
          </p:cNvCxnSpPr>
          <p:nvPr/>
        </p:nvCxnSpPr>
        <p:spPr>
          <a:xfrm>
            <a:off x="488481" y="6973841"/>
            <a:ext cx="0" cy="201758"/>
          </a:xfrm>
          <a:prstGeom prst="line">
            <a:avLst/>
          </a:prstGeom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2399190-A16A-28C0-B9DE-22D2C6E599F0}"/>
              </a:ext>
            </a:extLst>
          </p:cNvPr>
          <p:cNvSpPr/>
          <p:nvPr/>
        </p:nvSpPr>
        <p:spPr>
          <a:xfrm>
            <a:off x="2422742" y="3837124"/>
            <a:ext cx="1506453" cy="45252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of the Board of Directors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Operating Officer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4EED494-0660-4E71-1DE1-340D61142698}"/>
              </a:ext>
            </a:extLst>
          </p:cNvPr>
          <p:cNvGrpSpPr/>
          <p:nvPr/>
        </p:nvGrpSpPr>
        <p:grpSpPr>
          <a:xfrm>
            <a:off x="4590311" y="3836829"/>
            <a:ext cx="1419604" cy="1544279"/>
            <a:chOff x="5265365" y="3943313"/>
            <a:chExt cx="1357249" cy="565048"/>
          </a:xfrm>
          <a:solidFill>
            <a:schemeClr val="bg1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155C852-03FE-4F08-6281-361E39AEDD39}"/>
                </a:ext>
              </a:extLst>
            </p:cNvPr>
            <p:cNvSpPr/>
            <p:nvPr/>
          </p:nvSpPr>
          <p:spPr>
            <a:xfrm>
              <a:off x="5265365" y="3943313"/>
              <a:ext cx="1351109" cy="167874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7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Member of the Board of Directors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Chief Risk Officer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D27480-87D6-C0DA-5658-D5F2B35CE8F0}"/>
                </a:ext>
              </a:extLst>
            </p:cNvPr>
            <p:cNvSpPr/>
            <p:nvPr/>
          </p:nvSpPr>
          <p:spPr>
            <a:xfrm>
              <a:off x="5395932" y="4388853"/>
              <a:ext cx="1220983" cy="11950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Underwriting Department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8C55770-614A-2068-81A3-DB7C66A9B2E4}"/>
                </a:ext>
              </a:extLst>
            </p:cNvPr>
            <p:cNvSpPr/>
            <p:nvPr/>
          </p:nvSpPr>
          <p:spPr>
            <a:xfrm>
              <a:off x="5401570" y="4221118"/>
              <a:ext cx="1221044" cy="12207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 Management Department 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9241B466-C80A-CE76-60CB-E05E1356CE72}"/>
              </a:ext>
            </a:extLst>
          </p:cNvPr>
          <p:cNvSpPr/>
          <p:nvPr/>
        </p:nvSpPr>
        <p:spPr>
          <a:xfrm>
            <a:off x="8749431" y="5512928"/>
            <a:ext cx="1198988" cy="35597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Finance Department 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B15D88-B961-DC96-D908-D0B36E2CDA5B}"/>
              </a:ext>
            </a:extLst>
          </p:cNvPr>
          <p:cNvSpPr/>
          <p:nvPr/>
        </p:nvSpPr>
        <p:spPr>
          <a:xfrm>
            <a:off x="734010" y="5050973"/>
            <a:ext cx="1263614" cy="2992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ka-GE" sz="7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6E137E-0786-24A6-19C6-D19CE050195B}"/>
              </a:ext>
            </a:extLst>
          </p:cNvPr>
          <p:cNvSpPr/>
          <p:nvPr/>
        </p:nvSpPr>
        <p:spPr>
          <a:xfrm>
            <a:off x="2446842" y="4593648"/>
            <a:ext cx="1277141" cy="32326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Customer Service Department</a:t>
            </a:r>
            <a:endParaRPr kumimoji="0" lang="en-US" sz="1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B5FE0F0-3BBD-2FEF-3B3E-3AC4FE98AC3F}"/>
              </a:ext>
            </a:extLst>
          </p:cNvPr>
          <p:cNvSpPr/>
          <p:nvPr/>
        </p:nvSpPr>
        <p:spPr>
          <a:xfrm>
            <a:off x="2442445" y="5071498"/>
            <a:ext cx="1277078" cy="3273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Development Department</a:t>
            </a:r>
            <a:endParaRPr kumimoji="0" lang="en-US" sz="7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D5577D-A125-DD30-5D97-CB5F21B5DADE}"/>
              </a:ext>
            </a:extLst>
          </p:cNvPr>
          <p:cNvSpPr/>
          <p:nvPr/>
        </p:nvSpPr>
        <p:spPr>
          <a:xfrm>
            <a:off x="8623304" y="3823876"/>
            <a:ext cx="1451243" cy="4415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of the Board of Directors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Chief </a:t>
            </a:r>
            <a:r>
              <a:rPr lang="en-U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6F7D16-6628-AE01-5129-380125AA76F5}"/>
              </a:ext>
            </a:extLst>
          </p:cNvPr>
          <p:cNvSpPr/>
          <p:nvPr/>
        </p:nvSpPr>
        <p:spPr>
          <a:xfrm>
            <a:off x="8753614" y="4572621"/>
            <a:ext cx="1198988" cy="3595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91440" rIns="0" bIns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Banking Department 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BDC566-A96F-9B50-59F9-CD329FD10427}"/>
              </a:ext>
            </a:extLst>
          </p:cNvPr>
          <p:cNvSpPr/>
          <p:nvPr/>
        </p:nvSpPr>
        <p:spPr>
          <a:xfrm>
            <a:off x="8749431" y="5048746"/>
            <a:ext cx="1198988" cy="35597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anchor="t"/>
          <a:lstStyle/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Banking Department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6E464A-2107-3305-7F22-0445166C8816}"/>
              </a:ext>
            </a:extLst>
          </p:cNvPr>
          <p:cNvSpPr/>
          <p:nvPr/>
        </p:nvSpPr>
        <p:spPr>
          <a:xfrm>
            <a:off x="736710" y="5498390"/>
            <a:ext cx="1260914" cy="3146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and AML Department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C51DF9-229A-1C34-FD9C-7121BD7351E1}"/>
              </a:ext>
            </a:extLst>
          </p:cNvPr>
          <p:cNvSpPr/>
          <p:nvPr/>
        </p:nvSpPr>
        <p:spPr>
          <a:xfrm>
            <a:off x="10616151" y="4579247"/>
            <a:ext cx="1198988" cy="350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Banking Systems Development Department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3A6004-96BF-2D3F-7063-685381372C2A}"/>
              </a:ext>
            </a:extLst>
          </p:cNvPr>
          <p:cNvSpPr/>
          <p:nvPr/>
        </p:nvSpPr>
        <p:spPr>
          <a:xfrm>
            <a:off x="10605802" y="4087449"/>
            <a:ext cx="1209337" cy="39606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Chief Information Officer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A0CEE2A4-6A50-60E7-83E1-2AF9D7F8781B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5520606" y="3128465"/>
            <a:ext cx="484661" cy="932065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AAA118FD-D716-373C-071E-268944BE2CF3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5400000">
            <a:off x="4459991" y="2068146"/>
            <a:ext cx="484957" cy="3052999"/>
          </a:xfrm>
          <a:prstGeom prst="bentConnector3">
            <a:avLst/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D9EEC4A-F48E-98E2-09A1-FF6289C5B929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 rot="16200000" flipH="1">
            <a:off x="6556559" y="3024575"/>
            <a:ext cx="482276" cy="1137459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7669A39-406E-32B8-FF57-35FCCD363FE0}"/>
              </a:ext>
            </a:extLst>
          </p:cNvPr>
          <p:cNvCxnSpPr>
            <a:cxnSpLocks/>
            <a:stCxn id="4" idx="2"/>
            <a:endCxn id="24" idx="0"/>
          </p:cNvCxnSpPr>
          <p:nvPr/>
        </p:nvCxnSpPr>
        <p:spPr>
          <a:xfrm rot="16200000" flipH="1">
            <a:off x="7553093" y="2028042"/>
            <a:ext cx="471709" cy="3119958"/>
          </a:xfrm>
          <a:prstGeom prst="bentConnector3">
            <a:avLst>
              <a:gd name="adj1" fmla="val 51212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0387919F-5292-E5EC-7DE0-CC1BA8988318}"/>
              </a:ext>
            </a:extLst>
          </p:cNvPr>
          <p:cNvCxnSpPr>
            <a:cxnSpLocks/>
            <a:stCxn id="4" idx="2"/>
            <a:endCxn id="29" idx="0"/>
          </p:cNvCxnSpPr>
          <p:nvPr/>
        </p:nvCxnSpPr>
        <p:spPr>
          <a:xfrm rot="16200000" flipH="1">
            <a:off x="8352078" y="1229056"/>
            <a:ext cx="735282" cy="4981503"/>
          </a:xfrm>
          <a:prstGeom prst="bentConnector3">
            <a:avLst>
              <a:gd name="adj1" fmla="val 32382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92812-A25C-7E32-388A-F232F4C2F68C}"/>
              </a:ext>
            </a:extLst>
          </p:cNvPr>
          <p:cNvSpPr/>
          <p:nvPr/>
        </p:nvSpPr>
        <p:spPr>
          <a:xfrm>
            <a:off x="1339552" y="2523550"/>
            <a:ext cx="1066782" cy="36801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</a:rPr>
              <a:t>Internal Audit Department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543E1561-DE0D-CD54-D3AE-8158C5D851CF}"/>
              </a:ext>
            </a:extLst>
          </p:cNvPr>
          <p:cNvCxnSpPr>
            <a:cxnSpLocks/>
            <a:stCxn id="4" idx="2"/>
            <a:endCxn id="5" idx="1"/>
          </p:cNvCxnSpPr>
          <p:nvPr/>
        </p:nvCxnSpPr>
        <p:spPr>
          <a:xfrm rot="5400000">
            <a:off x="2794568" y="1294307"/>
            <a:ext cx="1376541" cy="5492260"/>
          </a:xfrm>
          <a:prstGeom prst="bentConnector4">
            <a:avLst>
              <a:gd name="adj1" fmla="val 17558"/>
              <a:gd name="adj2" fmla="val 10225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A964C225-7485-1842-0951-FAED5A17D1F5}"/>
              </a:ext>
            </a:extLst>
          </p:cNvPr>
          <p:cNvCxnSpPr>
            <a:stCxn id="4" idx="2"/>
            <a:endCxn id="21" idx="1"/>
          </p:cNvCxnSpPr>
          <p:nvPr/>
        </p:nvCxnSpPr>
        <p:spPr>
          <a:xfrm rot="5400000">
            <a:off x="2557281" y="1528896"/>
            <a:ext cx="1848416" cy="5494958"/>
          </a:xfrm>
          <a:prstGeom prst="bentConnector4">
            <a:avLst>
              <a:gd name="adj1" fmla="val 12845"/>
              <a:gd name="adj2" fmla="val 10216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393DBE1D-BBCA-0334-6B8C-6F07C7F78BDC}"/>
              </a:ext>
            </a:extLst>
          </p:cNvPr>
          <p:cNvCxnSpPr>
            <a:cxnSpLocks/>
            <a:stCxn id="4" idx="2"/>
            <a:endCxn id="27" idx="1"/>
          </p:cNvCxnSpPr>
          <p:nvPr/>
        </p:nvCxnSpPr>
        <p:spPr>
          <a:xfrm rot="5400000">
            <a:off x="2331055" y="1757822"/>
            <a:ext cx="2303569" cy="5492258"/>
          </a:xfrm>
          <a:prstGeom prst="bentConnector4">
            <a:avLst>
              <a:gd name="adj1" fmla="val 10405"/>
              <a:gd name="adj2" fmla="val 102268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6A30F037-DB36-A5A6-45B7-B97C1492FE4E}"/>
              </a:ext>
            </a:extLst>
          </p:cNvPr>
          <p:cNvCxnSpPr>
            <a:stCxn id="8" idx="1"/>
            <a:endCxn id="22" idx="1"/>
          </p:cNvCxnSpPr>
          <p:nvPr/>
        </p:nvCxnSpPr>
        <p:spPr>
          <a:xfrm rot="10800000" flipH="1" flipV="1">
            <a:off x="2422742" y="4063384"/>
            <a:ext cx="24100" cy="691897"/>
          </a:xfrm>
          <a:prstGeom prst="bentConnector3">
            <a:avLst>
              <a:gd name="adj1" fmla="val -416307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8D52751-0FAB-1F43-0904-501843DC1967}"/>
              </a:ext>
            </a:extLst>
          </p:cNvPr>
          <p:cNvCxnSpPr>
            <a:cxnSpLocks/>
            <a:stCxn id="8" idx="1"/>
            <a:endCxn id="23" idx="1"/>
          </p:cNvCxnSpPr>
          <p:nvPr/>
        </p:nvCxnSpPr>
        <p:spPr>
          <a:xfrm rot="10800000" flipH="1" flipV="1">
            <a:off x="2422741" y="4063385"/>
            <a:ext cx="19703" cy="1171800"/>
          </a:xfrm>
          <a:prstGeom prst="bentConnector3">
            <a:avLst>
              <a:gd name="adj1" fmla="val -515658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BA1D5661-48B4-70E2-89F2-8186CD7C90F8}"/>
              </a:ext>
            </a:extLst>
          </p:cNvPr>
          <p:cNvCxnSpPr>
            <a:stCxn id="10" idx="1"/>
            <a:endCxn id="12" idx="1"/>
          </p:cNvCxnSpPr>
          <p:nvPr/>
        </p:nvCxnSpPr>
        <p:spPr>
          <a:xfrm rot="10800000" flipH="1" flipV="1">
            <a:off x="4590310" y="4066225"/>
            <a:ext cx="142463" cy="696651"/>
          </a:xfrm>
          <a:prstGeom prst="bentConnector3">
            <a:avLst>
              <a:gd name="adj1" fmla="val -57499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44C0A3D3-49FB-C19E-EF28-9100E6AA47E4}"/>
              </a:ext>
            </a:extLst>
          </p:cNvPr>
          <p:cNvCxnSpPr>
            <a:stCxn id="10" idx="1"/>
            <a:endCxn id="11" idx="1"/>
          </p:cNvCxnSpPr>
          <p:nvPr/>
        </p:nvCxnSpPr>
        <p:spPr>
          <a:xfrm rot="10800000" flipH="1" flipV="1">
            <a:off x="4590311" y="4066228"/>
            <a:ext cx="136566" cy="1151571"/>
          </a:xfrm>
          <a:prstGeom prst="bentConnector3">
            <a:avLst>
              <a:gd name="adj1" fmla="val -5998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E0DBBAD4-F7D1-FC30-460C-0A4486BEAC89}"/>
              </a:ext>
            </a:extLst>
          </p:cNvPr>
          <p:cNvCxnSpPr>
            <a:cxnSpLocks/>
            <a:stCxn id="10" idx="1"/>
            <a:endCxn id="6" idx="1"/>
          </p:cNvCxnSpPr>
          <p:nvPr/>
        </p:nvCxnSpPr>
        <p:spPr>
          <a:xfrm rot="10800000" flipH="1" flipV="1">
            <a:off x="4590310" y="4066229"/>
            <a:ext cx="132517" cy="1598412"/>
          </a:xfrm>
          <a:prstGeom prst="bentConnector3">
            <a:avLst>
              <a:gd name="adj1" fmla="val -62102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1AA5FE6-54C5-84B5-E4DE-5ADE0B2EA85B}"/>
              </a:ext>
            </a:extLst>
          </p:cNvPr>
          <p:cNvCxnSpPr>
            <a:cxnSpLocks/>
            <a:stCxn id="14" idx="1"/>
            <a:endCxn id="17" idx="1"/>
          </p:cNvCxnSpPr>
          <p:nvPr/>
        </p:nvCxnSpPr>
        <p:spPr>
          <a:xfrm rot="10800000" flipH="1" flipV="1">
            <a:off x="6640804" y="4055243"/>
            <a:ext cx="203669" cy="701976"/>
          </a:xfrm>
          <a:prstGeom prst="bentConnector3">
            <a:avLst>
              <a:gd name="adj1" fmla="val -3741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61404F10-F17D-4A91-B90D-B8596FC08688}"/>
              </a:ext>
            </a:extLst>
          </p:cNvPr>
          <p:cNvCxnSpPr>
            <a:cxnSpLocks/>
            <a:stCxn id="14" idx="1"/>
            <a:endCxn id="15" idx="1"/>
          </p:cNvCxnSpPr>
          <p:nvPr/>
        </p:nvCxnSpPr>
        <p:spPr>
          <a:xfrm rot="10800000" flipH="1" flipV="1">
            <a:off x="6640804" y="4055242"/>
            <a:ext cx="203669" cy="1143945"/>
          </a:xfrm>
          <a:prstGeom prst="bentConnector3">
            <a:avLst>
              <a:gd name="adj1" fmla="val -3741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EBC7E9C3-5275-C2AD-51D4-612739BFC949}"/>
              </a:ext>
            </a:extLst>
          </p:cNvPr>
          <p:cNvCxnSpPr>
            <a:cxnSpLocks/>
            <a:stCxn id="14" idx="1"/>
            <a:endCxn id="16" idx="1"/>
          </p:cNvCxnSpPr>
          <p:nvPr/>
        </p:nvCxnSpPr>
        <p:spPr>
          <a:xfrm rot="10800000" flipH="1" flipV="1">
            <a:off x="6640805" y="4055243"/>
            <a:ext cx="203668" cy="1625124"/>
          </a:xfrm>
          <a:prstGeom prst="bentConnector3">
            <a:avLst>
              <a:gd name="adj1" fmla="val -3741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BC63A25-8BB7-F1A7-4C83-10BAB2D9EA51}"/>
              </a:ext>
            </a:extLst>
          </p:cNvPr>
          <p:cNvCxnSpPr>
            <a:stCxn id="24" idx="1"/>
            <a:endCxn id="25" idx="1"/>
          </p:cNvCxnSpPr>
          <p:nvPr/>
        </p:nvCxnSpPr>
        <p:spPr>
          <a:xfrm rot="10800000" flipH="1" flipV="1">
            <a:off x="8623304" y="4044675"/>
            <a:ext cx="130310" cy="707735"/>
          </a:xfrm>
          <a:prstGeom prst="bentConnector3">
            <a:avLst>
              <a:gd name="adj1" fmla="val -6432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5DD965B2-4698-A5C8-CF83-9D4AC601E784}"/>
              </a:ext>
            </a:extLst>
          </p:cNvPr>
          <p:cNvCxnSpPr>
            <a:stCxn id="24" idx="1"/>
            <a:endCxn id="26" idx="1"/>
          </p:cNvCxnSpPr>
          <p:nvPr/>
        </p:nvCxnSpPr>
        <p:spPr>
          <a:xfrm rot="10800000" flipH="1" flipV="1">
            <a:off x="8623303" y="4044676"/>
            <a:ext cx="126127" cy="1182056"/>
          </a:xfrm>
          <a:prstGeom prst="bentConnector3">
            <a:avLst>
              <a:gd name="adj1" fmla="val -66457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226540C-510F-34E1-EAE4-F48D47F861B8}"/>
              </a:ext>
            </a:extLst>
          </p:cNvPr>
          <p:cNvCxnSpPr>
            <a:stCxn id="24" idx="1"/>
            <a:endCxn id="18" idx="1"/>
          </p:cNvCxnSpPr>
          <p:nvPr/>
        </p:nvCxnSpPr>
        <p:spPr>
          <a:xfrm rot="10800000" flipH="1" flipV="1">
            <a:off x="8623303" y="4044676"/>
            <a:ext cx="126127" cy="1646238"/>
          </a:xfrm>
          <a:prstGeom prst="bentConnector3">
            <a:avLst>
              <a:gd name="adj1" fmla="val -63436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27A2ADD-4064-872E-C8CA-C287E0BA2B4C}"/>
              </a:ext>
            </a:extLst>
          </p:cNvPr>
          <p:cNvCxnSpPr>
            <a:cxnSpLocks/>
            <a:stCxn id="29" idx="1"/>
            <a:endCxn id="28" idx="1"/>
          </p:cNvCxnSpPr>
          <p:nvPr/>
        </p:nvCxnSpPr>
        <p:spPr>
          <a:xfrm rot="10800000" flipH="1" flipV="1">
            <a:off x="10605801" y="4285479"/>
            <a:ext cx="10349" cy="468987"/>
          </a:xfrm>
          <a:prstGeom prst="bentConnector3">
            <a:avLst>
              <a:gd name="adj1" fmla="val -1104455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71A42E0-5B34-6B1F-A2A9-7C7CBC7BDE79}"/>
              </a:ext>
            </a:extLst>
          </p:cNvPr>
          <p:cNvSpPr/>
          <p:nvPr/>
        </p:nvSpPr>
        <p:spPr>
          <a:xfrm>
            <a:off x="5328093" y="462660"/>
            <a:ext cx="1809519" cy="4034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General Meeting of </a:t>
            </a:r>
            <a:r>
              <a:rPr lang="en-US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Shareholders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7DFDFA7-748D-FC46-F76E-B35825FFF716}"/>
              </a:ext>
            </a:extLst>
          </p:cNvPr>
          <p:cNvSpPr/>
          <p:nvPr/>
        </p:nvSpPr>
        <p:spPr>
          <a:xfrm>
            <a:off x="5408285" y="1153276"/>
            <a:ext cx="1641366" cy="41142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Supervisory Board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4E6AF560-E1AB-587F-C8AD-97A138D408EA}"/>
              </a:ext>
            </a:extLst>
          </p:cNvPr>
          <p:cNvSpPr/>
          <p:nvPr/>
        </p:nvSpPr>
        <p:spPr>
          <a:xfrm>
            <a:off x="5657137" y="1791524"/>
            <a:ext cx="1109105" cy="3068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Directors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FFDDD39-6B1C-20B3-EEFD-BB0B47A45C9E}"/>
              </a:ext>
            </a:extLst>
          </p:cNvPr>
          <p:cNvSpPr/>
          <p:nvPr/>
        </p:nvSpPr>
        <p:spPr>
          <a:xfrm>
            <a:off x="8448422" y="2115185"/>
            <a:ext cx="1066782" cy="38608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Assets  &amp; Liabilities Committee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84C73D-410C-4B09-D9A4-2C815EA166B7}"/>
              </a:ext>
            </a:extLst>
          </p:cNvPr>
          <p:cNvCxnSpPr>
            <a:cxnSpLocks/>
          </p:cNvCxnSpPr>
          <p:nvPr/>
        </p:nvCxnSpPr>
        <p:spPr>
          <a:xfrm flipH="1">
            <a:off x="1876481" y="1372232"/>
            <a:ext cx="3531804" cy="107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9A68A5C-CF90-B720-BCD0-5820B39C4376}"/>
              </a:ext>
            </a:extLst>
          </p:cNvPr>
          <p:cNvCxnSpPr>
            <a:stCxn id="54" idx="0"/>
          </p:cNvCxnSpPr>
          <p:nvPr/>
        </p:nvCxnSpPr>
        <p:spPr>
          <a:xfrm flipV="1">
            <a:off x="8981813" y="1924463"/>
            <a:ext cx="0" cy="190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852D005-7E4F-28A4-6140-34976885939D}"/>
              </a:ext>
            </a:extLst>
          </p:cNvPr>
          <p:cNvGrpSpPr/>
          <p:nvPr/>
        </p:nvGrpSpPr>
        <p:grpSpPr>
          <a:xfrm>
            <a:off x="9735110" y="1909727"/>
            <a:ext cx="1066782" cy="556331"/>
            <a:chOff x="8649673" y="2131447"/>
            <a:chExt cx="1066782" cy="556331"/>
          </a:xfrm>
          <a:solidFill>
            <a:schemeClr val="bg1"/>
          </a:solidFill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DD33160-C5B3-B0DD-F54E-43E662F36D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0947" y="2131447"/>
              <a:ext cx="0" cy="188677"/>
            </a:xfrm>
            <a:prstGeom prst="line">
              <a:avLst/>
            </a:prstGeom>
            <a:grpFill/>
            <a:ln w="3175">
              <a:solidFill>
                <a:srgbClr val="5F9E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4701337-C61E-82B3-FCDF-8A80E466F26F}"/>
                </a:ext>
              </a:extLst>
            </p:cNvPr>
            <p:cNvSpPr/>
            <p:nvPr/>
          </p:nvSpPr>
          <p:spPr>
            <a:xfrm>
              <a:off x="8649673" y="2301697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Credit Committee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5326BF6-DF0A-AC30-6C3D-13064027012E}"/>
              </a:ext>
            </a:extLst>
          </p:cNvPr>
          <p:cNvGrpSpPr/>
          <p:nvPr/>
        </p:nvGrpSpPr>
        <p:grpSpPr>
          <a:xfrm>
            <a:off x="1339552" y="1377159"/>
            <a:ext cx="1066782" cy="564208"/>
            <a:chOff x="664896" y="1566260"/>
            <a:chExt cx="1066782" cy="564208"/>
          </a:xfrm>
          <a:solidFill>
            <a:schemeClr val="bg1"/>
          </a:solidFill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412C5112-85A0-F308-5856-DFD43F07348C}"/>
                </a:ext>
              </a:extLst>
            </p:cNvPr>
            <p:cNvSpPr/>
            <p:nvPr/>
          </p:nvSpPr>
          <p:spPr>
            <a:xfrm>
              <a:off x="664896" y="1744387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Audit Committee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576B259-6521-5379-229A-94600D363B3E}"/>
                </a:ext>
              </a:extLst>
            </p:cNvPr>
            <p:cNvCxnSpPr/>
            <p:nvPr/>
          </p:nvCxnSpPr>
          <p:spPr>
            <a:xfrm flipV="1">
              <a:off x="1201825" y="1566260"/>
              <a:ext cx="0" cy="190722"/>
            </a:xfrm>
            <a:prstGeom prst="line">
              <a:avLst/>
            </a:prstGeom>
            <a:grpFill/>
            <a:ln w="3175"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439DF80-86C8-EEF6-155B-651AD012B63E}"/>
              </a:ext>
            </a:extLst>
          </p:cNvPr>
          <p:cNvGrpSpPr/>
          <p:nvPr/>
        </p:nvGrpSpPr>
        <p:grpSpPr>
          <a:xfrm>
            <a:off x="3186109" y="1376856"/>
            <a:ext cx="1066782" cy="572595"/>
            <a:chOff x="2048052" y="1557874"/>
            <a:chExt cx="1066782" cy="572595"/>
          </a:xfrm>
          <a:solidFill>
            <a:schemeClr val="bg1"/>
          </a:solidFill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7BD85B9E-F097-B6AC-7E54-674F1743B1BD}"/>
                </a:ext>
              </a:extLst>
            </p:cNvPr>
            <p:cNvSpPr/>
            <p:nvPr/>
          </p:nvSpPr>
          <p:spPr>
            <a:xfrm>
              <a:off x="2048052" y="1744388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Risk Management Committee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A15A5DF-C32D-C8DD-668D-F77E0F8C8816}"/>
                </a:ext>
              </a:extLst>
            </p:cNvPr>
            <p:cNvCxnSpPr/>
            <p:nvPr/>
          </p:nvCxnSpPr>
          <p:spPr>
            <a:xfrm flipV="1">
              <a:off x="2595650" y="1557874"/>
              <a:ext cx="0" cy="190722"/>
            </a:xfrm>
            <a:prstGeom prst="line">
              <a:avLst/>
            </a:prstGeom>
            <a:grpFill/>
            <a:ln w="3175"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1E67549-A706-8F01-78E2-85627E45A1E4}"/>
              </a:ext>
            </a:extLst>
          </p:cNvPr>
          <p:cNvCxnSpPr>
            <a:cxnSpLocks/>
          </p:cNvCxnSpPr>
          <p:nvPr/>
        </p:nvCxnSpPr>
        <p:spPr>
          <a:xfrm flipH="1">
            <a:off x="6754580" y="1914967"/>
            <a:ext cx="3531804" cy="107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F70D8C5-9D06-4BCA-0B6E-BD99F2A8FA8C}"/>
              </a:ext>
            </a:extLst>
          </p:cNvPr>
          <p:cNvCxnSpPr>
            <a:stCxn id="62" idx="2"/>
            <a:endCxn id="35" idx="0"/>
          </p:cNvCxnSpPr>
          <p:nvPr/>
        </p:nvCxnSpPr>
        <p:spPr>
          <a:xfrm>
            <a:off x="1872943" y="1941367"/>
            <a:ext cx="0" cy="582183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21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119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Mariam Phataridze</dc:creator>
  <cp:lastModifiedBy>Mariam Phataridze</cp:lastModifiedBy>
  <cp:revision>5</cp:revision>
  <dcterms:created xsi:type="dcterms:W3CDTF">2024-04-16T09:51:26Z</dcterms:created>
  <dcterms:modified xsi:type="dcterms:W3CDTF">2024-05-10T11:07:49Z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58bd16-c6f2-47cb-9128-4363e79f40ce_Enabled">
    <vt:lpwstr>true</vt:lpwstr>
  </property>
  <property fmtid="{D5CDD505-2E9C-101B-9397-08002B2CF9AE}" pid="3" name="MSIP_Label_a158bd16-c6f2-47cb-9128-4363e79f40ce_SetDate">
    <vt:lpwstr>2024-05-07T11:31:23Z</vt:lpwstr>
  </property>
  <property fmtid="{D5CDD505-2E9C-101B-9397-08002B2CF9AE}" pid="4" name="MSIP_Label_a158bd16-c6f2-47cb-9128-4363e79f40ce_Method">
    <vt:lpwstr>Privileged</vt:lpwstr>
  </property>
  <property fmtid="{D5CDD505-2E9C-101B-9397-08002B2CF9AE}" pid="5" name="MSIP_Label_a158bd16-c6f2-47cb-9128-4363e79f40ce_Name">
    <vt:lpwstr>Public C0</vt:lpwstr>
  </property>
  <property fmtid="{D5CDD505-2E9C-101B-9397-08002B2CF9AE}" pid="6" name="MSIP_Label_a158bd16-c6f2-47cb-9128-4363e79f40ce_SiteId">
    <vt:lpwstr>91e167b0-e7f3-47d0-b08e-ac1e6b839fc3</vt:lpwstr>
  </property>
  <property fmtid="{D5CDD505-2E9C-101B-9397-08002B2CF9AE}" pid="7" name="MSIP_Label_a158bd16-c6f2-47cb-9128-4363e79f40ce_ActionId">
    <vt:lpwstr>f9affdb7-ed2e-413b-8d7e-5e1673a06584</vt:lpwstr>
  </property>
  <property fmtid="{D5CDD505-2E9C-101B-9397-08002B2CF9AE}" pid="8" name="MSIP_Label_a158bd16-c6f2-47cb-9128-4363e79f40ce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C0 - PUBLIC</vt:lpwstr>
  </property>
</Properties>
</file>